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FFED9-8B90-B2F6-055D-7324AACB3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810E23-E273-FE04-8769-455E5B123E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A8A63F-161A-0568-0198-A86459D43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D6F448-B105-E87F-2187-31D725E32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9A244-D23A-8BFF-EB86-92FF02F89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20271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61F78-62C3-899B-C7D9-7100046BD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F36B47-CA8A-BBE6-F68F-4DD4F9B51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B74D44-6C13-E83D-D786-9C369E9D8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91EB45-5A4A-8770-3DD1-1E8788FD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A38649-222D-04FD-F315-F3D434CE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96328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1C0C5A-CD99-322D-A34F-1164DE49D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CFA666-6368-890D-DA91-EC4679459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78D72E-BB0F-CBC0-E5FC-62CA4E416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785732-58AE-525D-9675-9404B2CFF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BA5383-B1F6-7783-8BBE-4FC985C44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653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AAFA9-99BD-9DA8-B4DC-4242E761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FA01B3-CFA0-17D9-AD31-E2BD52EC9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CB89F8-C5DC-3FB8-830E-01831C2D1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734E4B-B152-F11F-FE0F-D43294A9E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76D076-FA05-EEEA-6594-9E7FD7C97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463814-3B0B-3611-4356-52862A142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5123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878B3-44CE-B039-FC09-3701EF90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D032727-3F53-EB42-8F0F-6ACE69141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6211CEA-71AF-A2B8-FD89-080BF2C83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C6B8A2-1B06-CBF0-67C0-152046A0A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7856DE9-AB51-3EF0-5BE6-3A73AF7C89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82F474E-C58F-A1B1-F9EB-FB3EADF9E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40D160A-AB65-A2C8-BB4F-6B74BE526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D0E758-C46A-112A-01D8-7B04516C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78333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9EA9C-19BF-2EF5-A6CA-C1E368E71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015A3B4-E5E8-BE99-90E6-2E9349962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7C9706A-95F0-1F94-3E30-52B29B617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09B3961-D5D6-8CD0-E795-3C0EFC19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19423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DA88226-3A3C-91E8-9B98-B42EA5C06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EB18C44-8B3E-5B55-168C-A74CBC3EC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06A29BD-ADB3-305F-A9A5-E59383DA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964289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11A7F-7E2C-6E1E-2726-3446875BE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85CE38-537C-EF6A-3D98-9EFE21214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2491EBB-4B3E-5B56-1EDC-D0D233C8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9B23D5-FA96-75A0-EE75-5A18822E4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48B73F6-20DE-FBCB-20C4-89F21896D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DC6289C-01AC-9B56-0C2D-EBEF6D43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562063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5E0D65-97AF-4929-5ABF-D24B49539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7B05C50-1511-7AFE-1D54-9FEE0CB7FB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53A3BD-1B64-286B-1FA6-A85D1CFCB1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412460-3821-12CA-A585-4BCAAFB9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FB643FC-EB3B-CE97-CD34-340E93BAA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F47669-E3FA-99D7-67F0-B90911B17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59765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462F1-4F62-A8C7-E1BD-0E7DF111A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AF6988-2369-FE0E-86B8-BB136DBCA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0C86A-09D0-CFA5-7F63-D1F85581B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DF16BF-8BCA-8A35-7B28-DCA261CA5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ED9966-4150-22ED-55B9-A9C1D57FA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004923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90BCE2B-15B7-93CA-1053-8B3057F5DF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73C1E3-40D9-5077-2DAB-C7812D940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3762B-DAC9-6724-C1B9-8F14D125B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BEB28F-A714-7951-13BE-BD46C49C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52638A-3648-35C1-788C-3728F1EC8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71547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3FC8986-919D-34C0-833D-DC680B02D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49C4D7B-104E-F5A2-8052-419E9FD25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A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314498-4A0B-5812-D10E-5A26619CE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3B3CF-396E-426F-9F00-54123D304CE4}" type="datetimeFigureOut">
              <a:rPr lang="es-PA" smtClean="0"/>
              <a:t>09/17/2026</a:t>
            </a:fld>
            <a:endParaRPr lang="es-PA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2E7B10-0012-4FBE-51A9-5CFA79A90D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E886B5-80D1-6FA5-C987-17271EAEFF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3C3CC-DE50-4721-BA53-0911F41494EE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90295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195730B-37FB-CD2C-A420-7DE399AFD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E5DF722-C3DB-2492-C18B-2224A59FA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AD8EAB4-8D74-574B-9A12-874E0C9B1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PA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9F4910C-E2D4-C5F7-B645-5441499E886C}"/>
              </a:ext>
            </a:extLst>
          </p:cNvPr>
          <p:cNvSpPr txBox="1"/>
          <p:nvPr/>
        </p:nvSpPr>
        <p:spPr>
          <a:xfrm>
            <a:off x="1290192" y="1794532"/>
            <a:ext cx="10498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>
                <a:solidFill>
                  <a:schemeClr val="accent5">
                    <a:lumMod val="50000"/>
                  </a:schemeClr>
                </a:solidFill>
                <a:latin typeface="Palatino" panose="02040602050305020304" pitchFamily="18" charset="0"/>
              </a:rPr>
              <a:t>UNIVERSIDAD ESPECIALIZADA DE LAS AMÉRICAS </a:t>
            </a:r>
            <a:endParaRPr lang="es-PA" sz="3200" dirty="0">
              <a:solidFill>
                <a:schemeClr val="accent5">
                  <a:lumMod val="50000"/>
                </a:schemeClr>
              </a:solidFill>
              <a:latin typeface="Palatino" panose="020406020503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4004A7E-EFF5-E803-CF18-074B48E56A6B}"/>
              </a:ext>
            </a:extLst>
          </p:cNvPr>
          <p:cNvSpPr txBox="1"/>
          <p:nvPr/>
        </p:nvSpPr>
        <p:spPr>
          <a:xfrm>
            <a:off x="4273468" y="2368142"/>
            <a:ext cx="39498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chemeClr val="accent5">
                    <a:lumMod val="75000"/>
                  </a:schemeClr>
                </a:solidFill>
                <a:latin typeface="Felix Titling" panose="04060505060202020A04" pitchFamily="82" charset="0"/>
              </a:rPr>
              <a:t>VICERRECTORIA ACADÉMICA</a:t>
            </a:r>
            <a:endParaRPr lang="es-PA" sz="2000" b="1" dirty="0">
              <a:solidFill>
                <a:schemeClr val="accent5">
                  <a:lumMod val="75000"/>
                </a:schemeClr>
              </a:solidFill>
              <a:latin typeface="Felix Titling" panose="04060505060202020A04" pitchFamily="82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8201492-404E-90FF-D93E-3B7BC4403C0A}"/>
              </a:ext>
            </a:extLst>
          </p:cNvPr>
          <p:cNvSpPr txBox="1"/>
          <p:nvPr/>
        </p:nvSpPr>
        <p:spPr>
          <a:xfrm>
            <a:off x="2678304" y="3173584"/>
            <a:ext cx="7434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Albertus Medium" panose="020E0602030304020304" pitchFamily="34" charset="0"/>
              </a:rPr>
              <a:t>I Congreso Académico Nacional e Internacional </a:t>
            </a:r>
          </a:p>
          <a:p>
            <a:pPr algn="ctr"/>
            <a:r>
              <a:rPr lang="es-ES" b="1" i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" panose="02040602050305020304" pitchFamily="18" charset="0"/>
              </a:rPr>
              <a:t>HORIZONTES COMPARTIDOS:</a:t>
            </a:r>
            <a:r>
              <a:rPr lang="es-ES" b="1" i="1" dirty="0">
                <a:solidFill>
                  <a:schemeClr val="bg2">
                    <a:lumMod val="50000"/>
                  </a:schemeClr>
                </a:solidFill>
                <a:latin typeface="Book Antiqua" panose="02040602050305030304" pitchFamily="18" charset="0"/>
              </a:rPr>
              <a:t> Innovación Pedagógica y Compromiso Social para la Transformación de la Educación Superior</a:t>
            </a:r>
            <a:r>
              <a:rPr lang="es-ES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s-PA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93BCE7C-DDDD-1F1F-AB14-3FCC7E8EF6C4}"/>
              </a:ext>
            </a:extLst>
          </p:cNvPr>
          <p:cNvSpPr txBox="1"/>
          <p:nvPr/>
        </p:nvSpPr>
        <p:spPr>
          <a:xfrm>
            <a:off x="4364085" y="5074591"/>
            <a:ext cx="5488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  <a:latin typeface="Palatino" panose="02040602050305020304" pitchFamily="18" charset="0"/>
              </a:rPr>
              <a:t>Presentado por:</a:t>
            </a:r>
            <a:endParaRPr lang="es-PA" dirty="0">
              <a:solidFill>
                <a:schemeClr val="accent5">
                  <a:lumMod val="75000"/>
                </a:schemeClr>
              </a:solidFill>
              <a:latin typeface="Palatino" panose="020406020503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BE5870C-20CF-1050-D2EA-B9CA97317564}"/>
              </a:ext>
            </a:extLst>
          </p:cNvPr>
          <p:cNvSpPr txBox="1"/>
          <p:nvPr/>
        </p:nvSpPr>
        <p:spPr>
          <a:xfrm>
            <a:off x="5342690" y="5812407"/>
            <a:ext cx="31550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solidFill>
                  <a:schemeClr val="bg2">
                    <a:lumMod val="50000"/>
                  </a:schemeClr>
                </a:solidFill>
                <a:latin typeface="Palatino" panose="02040602050305020304" pitchFamily="18" charset="0"/>
              </a:rPr>
              <a:t>Panamá, 21,22 y 23 octubre, 2026</a:t>
            </a:r>
            <a:endParaRPr lang="es-PA" sz="1600" dirty="0">
              <a:solidFill>
                <a:schemeClr val="bg2">
                  <a:lumMod val="50000"/>
                </a:schemeClr>
              </a:solidFill>
              <a:latin typeface="Palatino" panose="020406020503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A686E10-9E6D-3179-EA39-2A16E5B5DAFA}"/>
              </a:ext>
            </a:extLst>
          </p:cNvPr>
          <p:cNvSpPr txBox="1"/>
          <p:nvPr/>
        </p:nvSpPr>
        <p:spPr>
          <a:xfrm>
            <a:off x="2545913" y="4232406"/>
            <a:ext cx="8748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solidFill>
                  <a:schemeClr val="accent1">
                    <a:lumMod val="75000"/>
                  </a:schemeClr>
                </a:solidFill>
                <a:latin typeface="Albertus Medium" panose="020E0602030304020304" pitchFamily="34" charset="0"/>
              </a:rPr>
              <a:t>Ponencia</a:t>
            </a:r>
            <a:r>
              <a:rPr lang="es-ES" sz="1600" dirty="0">
                <a:solidFill>
                  <a:schemeClr val="bg2">
                    <a:lumMod val="50000"/>
                  </a:schemeClr>
                </a:solidFill>
              </a:rPr>
              <a:t>.</a:t>
            </a:r>
            <a:endParaRPr lang="es-PA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524EE82-D0A1-2FD0-FF8B-5CD4EDEDF46B}"/>
              </a:ext>
            </a:extLst>
          </p:cNvPr>
          <p:cNvSpPr txBox="1"/>
          <p:nvPr/>
        </p:nvSpPr>
        <p:spPr>
          <a:xfrm>
            <a:off x="4917989" y="2764605"/>
            <a:ext cx="2660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2">
                    <a:lumMod val="50000"/>
                  </a:schemeClr>
                </a:solidFill>
                <a:latin typeface="Palatino" panose="02040602050305020304" pitchFamily="18" charset="0"/>
              </a:rPr>
              <a:t>Facultad/Universidad </a:t>
            </a:r>
            <a:endParaRPr lang="es-PA" dirty="0">
              <a:solidFill>
                <a:schemeClr val="bg2">
                  <a:lumMod val="50000"/>
                </a:schemeClr>
              </a:solidFill>
              <a:latin typeface="Palatino" panose="020406020503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057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EDA93C3-56CB-0A23-F4FB-26B67A5D2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31AF227-F6D7-B8F4-1063-72DC1E3EF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6" y="913607"/>
            <a:ext cx="3932237" cy="1600200"/>
          </a:xfrm>
        </p:spPr>
        <p:txBody>
          <a:bodyPr/>
          <a:lstStyle/>
          <a:p>
            <a:endParaRPr lang="es-PA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24A815-812D-197C-76E4-1F2664827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264422"/>
            <a:ext cx="6172200" cy="4873625"/>
          </a:xfrm>
        </p:spPr>
        <p:txBody>
          <a:bodyPr/>
          <a:lstStyle/>
          <a:p>
            <a:endParaRPr lang="es-PA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3C9471A-1269-051C-71A8-D0D0750950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6" y="2526163"/>
            <a:ext cx="3932237" cy="3811588"/>
          </a:xfrm>
        </p:spPr>
        <p:txBody>
          <a:bodyPr/>
          <a:lstStyle/>
          <a:p>
            <a:endParaRPr lang="es-PA" dirty="0"/>
          </a:p>
        </p:txBody>
      </p:sp>
    </p:spTree>
    <p:extLst>
      <p:ext uri="{BB962C8B-B14F-4D97-AF65-F5344CB8AC3E}">
        <p14:creationId xmlns:p14="http://schemas.microsoft.com/office/powerpoint/2010/main" val="816880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E060202-CF0E-B3F3-644B-8F50C2D67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35FE562-3847-259D-B4BD-DA9A9BBB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719" y="551163"/>
            <a:ext cx="10515600" cy="1325563"/>
          </a:xfrm>
        </p:spPr>
        <p:txBody>
          <a:bodyPr/>
          <a:lstStyle/>
          <a:p>
            <a:endParaRPr lang="es-PA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47B11-0E58-4979-38DF-DFC0EA392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4719" y="1940955"/>
            <a:ext cx="10515600" cy="4351338"/>
          </a:xfrm>
        </p:spPr>
        <p:txBody>
          <a:bodyPr/>
          <a:lstStyle/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848139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05AEF18-EA04-EF54-13EE-940EE4572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5C2B3A3-D812-5ABE-A4D0-76F470BB3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4805" y="2576748"/>
            <a:ext cx="10515600" cy="1325563"/>
          </a:xfrm>
        </p:spPr>
        <p:txBody>
          <a:bodyPr/>
          <a:lstStyle/>
          <a:p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770465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45</Words>
  <Application>Microsoft Office PowerPoint</Application>
  <PresentationFormat>Panorámica</PresentationFormat>
  <Paragraphs>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Albertus Medium</vt:lpstr>
      <vt:lpstr>Arial</vt:lpstr>
      <vt:lpstr>Book Antiqua</vt:lpstr>
      <vt:lpstr>Calibri</vt:lpstr>
      <vt:lpstr>Calibri Light</vt:lpstr>
      <vt:lpstr>Felix Titling</vt:lpstr>
      <vt:lpstr>Palatino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Cristina De La Cruz</dc:creator>
  <cp:lastModifiedBy>Cristina De La Cruz</cp:lastModifiedBy>
  <cp:revision>3</cp:revision>
  <dcterms:created xsi:type="dcterms:W3CDTF">2026-09-17T13:05:59Z</dcterms:created>
  <dcterms:modified xsi:type="dcterms:W3CDTF">2026-09-17T17:35:21Z</dcterms:modified>
</cp:coreProperties>
</file>